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2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Lato" panose="020B0604020202020204" charset="0"/>
      <p:regular r:id="rId36"/>
      <p:bold r:id="rId37"/>
      <p:italic r:id="rId38"/>
      <p:boldItalic r:id="rId39"/>
    </p:embeddedFont>
    <p:embeddedFont>
      <p:font typeface="Raleway" panose="020B0604020202020204" charset="0"/>
      <p:regular r:id="rId40"/>
      <p:bold r:id="rId41"/>
      <p:italic r:id="rId42"/>
      <p:boldItalic r:id="rId43"/>
    </p:embeddedFont>
    <p:embeddedFont>
      <p:font typeface="Verdana" panose="020B0604030504040204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82"/>
  </p:normalViewPr>
  <p:slideViewPr>
    <p:cSldViewPr snapToGrid="0">
      <p:cViewPr>
        <p:scale>
          <a:sx n="61" d="100"/>
          <a:sy n="61" d="100"/>
        </p:scale>
        <p:origin x="1376" y="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9" name="Google Shape;16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Ask students what other types of tests they have encountered or think they will encounter in college? Other examples include: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Laboratory tests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Open-book/open-note tests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Take-home tests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4" name="Google Shape;18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Discuss with students some other tips for taking online tests. Examples from the chapter are: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Study with other people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Get organized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 together if the instructor allows collaboration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Budget your time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Practice using the test interface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Ask about special rules, such as if you can retake the test or go back and change an answer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all of the time alloted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3" name="Google Shape;19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Use the question at the end of the slide as a discussion starter. This will help students reflect on the types of exams they might take during their first term of college.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3" name="Google Shape;20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Other guidelines to share with students include writing concise, organized answers and knowing the key task words in essay questions. 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1" name="Google Shape;21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Tell students that when answering multiple-choice questions, the first answer that comes to mind is usually the correct one.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7" name="Google Shape;22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Tell students that another tip for True/False questions is to read through the entire exam to see whether the information in one question will help them answer another.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5" name="Google Shape;23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Tell students that some other tips for answering matching questions include crossing out terms and definitions/descriptions as they answer. Students can prepare for matching questions with flash cards and lists.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3" name="Google Shape;24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As a discussion starter, ask students to share their experiences with test anxiety and have them identify what the causes behind their experiences were. 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8" name="Google Shape;25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Use the question in the slide as a discussion starter and have students name some other symptoms of test anxiety. Other symptoms found in this chapter are: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Queasiness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Nausea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increased heart rate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Hyperventilation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Shaking, sweating, or muscle cramps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9" name="Google Shape;269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As a discussion starter, have students identify some subjects or tests that give them test anxiety.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7" name="Google Shape;27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You can ask students how breathing, meditation, and exercise can reduce test anxiety. Other strategies for dealing with test anxiety include: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Sit in a relaxed position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Keep your confidence high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7" name="Google Shape;28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Remind students that they should not let a bad grade get them down! The characteristic that differentiates successful students from unsuccessful students is resilience. 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6" name="Google Shape;296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Use the question on this slide as a discussion starter, and have students provide examples of behaviors they would consider cheating. Other definitions from the text include: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using a calculator when it is not permitted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copying someone else’s lab notes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watching the video instead of reading the book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copying computer files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5" name="Google Shape;30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Discuss with students some of the other prohibited activities discussed in the text.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submitting the same piece of academic work for credit in more than one course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helping or trying to help another student commit a dishonest act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Ask students to collect information about their college’s definition of cheating and policies for addressing infractions of its rules. 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3" name="Google Shape;313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Use the question on this slide as a discussion starter. Have students provide reasons for why they think others cheat. Other possible reasons from the chapter include: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cultural and college differences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pressure from others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3" name="Google Shape;323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Ask students what other steps they might take to reduce problems with academic honesty and how these steps are helpful. Other options from the chapter include: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 clear boundaries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Improve time management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Withdraw from the course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2" name="Google Shape;332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The question above is taken from the Your Turn activity at the end of the chapter. Use it as a discussion starter and share your own opinions about the difference between cheating and being honest. 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d2ca0624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d2ca0624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g3d2ca0624d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" name="Google Shape;10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Ask students what other methods they might use to prepare for a test. 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Other methods discussed in the text include: 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 an exam plan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online quizzing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Get a tutor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bb9776784_0_8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bb9776784_0_8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33333"/>
                </a:solidFill>
                <a:highlight>
                  <a:srgbClr val="FFFFFF"/>
                </a:highlight>
              </a:rPr>
              <a:t>Instructors: Ask your students the following questions from the Preparing for Tests video activity from LaunchPad. 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spcBef>
                <a:spcPts val="360"/>
              </a:spcBef>
              <a:spcAft>
                <a:spcPts val="0"/>
              </a:spcAft>
              <a:buClr>
                <a:srgbClr val="333333"/>
              </a:buClr>
              <a:buSzPts val="1000"/>
              <a:buAutoNum type="arabicPeriod"/>
            </a:pPr>
            <a:r>
              <a:rPr lang="en-US" sz="1000">
                <a:solidFill>
                  <a:srgbClr val="333333"/>
                </a:solidFill>
                <a:highlight>
                  <a:srgbClr val="FFFFFF"/>
                </a:highlight>
              </a:rPr>
              <a:t>How does time help you prepare for tests? For you, how much time and how frequently before a test do you need to study to feel prepared?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AutoNum type="arabicPeriod"/>
            </a:pPr>
            <a:r>
              <a:rPr lang="en-US" sz="1000">
                <a:solidFill>
                  <a:srgbClr val="333333"/>
                </a:solidFill>
                <a:highlight>
                  <a:srgbClr val="FFFFFF"/>
                </a:highlight>
              </a:rPr>
              <a:t>While studying, what is the value of making connections between the materials the test will cover? How does this help you better understand the material the test will cover?</a:t>
            </a: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AutoNum type="arabicPeriod"/>
            </a:pPr>
            <a:r>
              <a:rPr lang="en-US" sz="1000">
                <a:solidFill>
                  <a:srgbClr val="333333"/>
                </a:solidFill>
                <a:highlight>
                  <a:srgbClr val="FFFFFF"/>
                </a:highlight>
              </a:rPr>
              <a:t>Why would you not want to spend a lot of time studying the day before or day of the test? Is that counterintuitive?</a:t>
            </a:r>
            <a:endParaRPr sz="1000">
              <a:solidFill>
                <a:srgbClr val="222222"/>
              </a:solidFill>
              <a:highlight>
                <a:srgbClr val="F3F3F3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76200" marR="762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  <p:sp>
        <p:nvSpPr>
          <p:cNvPr id="118" name="Google Shape;118;g3bb9776784_0_8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2" name="Google Shape;13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" name="Google Shape;14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Use the question on the slide as a discussion starter. Tell the class that last-minute cramming usually will not improve a test score. It is better to prepare early and try to relax before the test starts.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" name="Google Shape;15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Instructors: Inform students that throughout their college career, they will take tests in </a:t>
            </a:r>
            <a:r>
              <a:rPr lang="en-US"/>
              <a:t>many</a:t>
            </a: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different formats, in different subjects, with different question types. These test-taking tips apply to any test situation. 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 a discussion starter, ask the class what other tips they might use for taking a test. Other tips from the chapter include: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Write your name on the test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Look over the whole test and stay calm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Make the best use of your time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Jot down idea starters before the test</a:t>
            </a:r>
            <a:endParaRPr/>
          </a:p>
          <a:p>
            <a:pPr marL="171450" marR="0" lvl="0" indent="-1714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you feel panic or go blank, stop whatever you are doing and take a deep breath to calm yourself, then try going to another section of the test if possible.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bb9776784_0_8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bb9776784_0_8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/>
              <a:t>Instructors: Ask the class the following questions from the Test Taking Advice video activity in LaunchPad. </a:t>
            </a:r>
            <a:endParaRPr/>
          </a:p>
          <a:p>
            <a:pPr marL="457200" lvl="0" indent="-317500" algn="l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</a:pPr>
            <a:r>
              <a:rPr lang="en-US"/>
              <a:t>Why do you think you should not change your original answer when you go back and review your test before turning it in?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</a:pPr>
            <a:r>
              <a:rPr lang="en-US"/>
              <a:t>How true is this statement: “Preparation for a test can limit the anxiety you feel when taking the test?” What are some ways you might combat test anxiety?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rabicPeriod"/>
            </a:pPr>
            <a:r>
              <a:rPr lang="en-US"/>
              <a:t>What does your ideal study group look like? Who is in this group? How is it formed? How do you work together?</a:t>
            </a:r>
            <a:endParaRPr sz="1000">
              <a:solidFill>
                <a:srgbClr val="222222"/>
              </a:solidFill>
              <a:highlight>
                <a:srgbClr val="F3F3F3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3bb9776784_0_8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2"/>
          <p:cNvCxnSpPr/>
          <p:nvPr/>
        </p:nvCxnSpPr>
        <p:spPr>
          <a:xfrm>
            <a:off x="2477724" y="55420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" name="Google Shape;15;p2"/>
          <p:cNvCxnSpPr/>
          <p:nvPr/>
        </p:nvCxnSpPr>
        <p:spPr>
          <a:xfrm>
            <a:off x="2477724" y="632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" name="Google Shape;16;p2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371725" y="840300"/>
            <a:ext cx="6331500" cy="20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90267" y="4317933"/>
            <a:ext cx="6331500" cy="16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1"/>
          <p:cNvCxnSpPr/>
          <p:nvPr/>
        </p:nvCxnSpPr>
        <p:spPr>
          <a:xfrm>
            <a:off x="425200" y="632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6" name="Google Shape;66;p11"/>
          <p:cNvCxnSpPr/>
          <p:nvPr/>
        </p:nvCxnSpPr>
        <p:spPr>
          <a:xfrm>
            <a:off x="425200" y="55420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" name="Google Shape;67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739800"/>
            <a:ext cx="7436100" cy="20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1"/>
          </p:nvPr>
        </p:nvSpPr>
        <p:spPr>
          <a:xfrm>
            <a:off x="853950" y="3892600"/>
            <a:ext cx="7436100" cy="14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pter Opener">
  <p:cSld name="Chapter Open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/>
          <p:nvPr/>
        </p:nvSpPr>
        <p:spPr>
          <a:xfrm>
            <a:off x="0" y="0"/>
            <a:ext cx="9144000" cy="1371600"/>
          </a:xfrm>
          <a:prstGeom prst="rect">
            <a:avLst/>
          </a:prstGeom>
          <a:solidFill>
            <a:srgbClr val="4244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203B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622800"/>
          </a:xfrm>
          <a:prstGeom prst="rect">
            <a:avLst/>
          </a:prstGeom>
          <a:solidFill>
            <a:srgbClr val="42445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body" idx="1"/>
          </p:nvPr>
        </p:nvSpPr>
        <p:spPr>
          <a:xfrm>
            <a:off x="457200" y="816430"/>
            <a:ext cx="8229600" cy="4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Courier New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2"/>
          </p:nvPr>
        </p:nvSpPr>
        <p:spPr>
          <a:xfrm>
            <a:off x="5029200" y="1600201"/>
            <a:ext cx="36576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4400"/>
              <a:buFont typeface="Noto Sans Symbols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4400"/>
              <a:buFont typeface="Courier New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body" idx="3"/>
          </p:nvPr>
        </p:nvSpPr>
        <p:spPr>
          <a:xfrm>
            <a:off x="5029200" y="3200400"/>
            <a:ext cx="3657600" cy="29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200"/>
              <a:buFont typeface="Noto Sans Symbols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000"/>
              <a:buFont typeface="Courier New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/>
          <p:nvPr/>
        </p:nvSpPr>
        <p:spPr>
          <a:xfrm>
            <a:off x="-7938" y="6248400"/>
            <a:ext cx="9161400" cy="630000"/>
          </a:xfrm>
          <a:prstGeom prst="rect">
            <a:avLst/>
          </a:prstGeom>
          <a:solidFill>
            <a:srgbClr val="4244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203B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"/>
          </p:nvPr>
        </p:nvSpPr>
        <p:spPr>
          <a:xfrm>
            <a:off x="1600200" y="6285230"/>
            <a:ext cx="7543800" cy="572700"/>
          </a:xfrm>
          <a:prstGeom prst="rect">
            <a:avLst/>
          </a:prstGeom>
          <a:solidFill>
            <a:srgbClr val="42445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ctr" rtl="0">
              <a:spcBef>
                <a:spcPts val="220"/>
              </a:spcBef>
              <a:spcAft>
                <a:spcPts val="0"/>
              </a:spcAft>
              <a:buClr>
                <a:srgbClr val="424456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1100"/>
              <a:buFont typeface="Noto Sans Symbols"/>
              <a:buChar char="▪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1100"/>
              <a:buFont typeface="Courier New"/>
              <a:buChar char="o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1100"/>
              <a:buFont typeface="Arial"/>
              <a:buChar char="»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00" cy="10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body" idx="1"/>
          </p:nvPr>
        </p:nvSpPr>
        <p:spPr>
          <a:xfrm>
            <a:off x="228600" y="1295400"/>
            <a:ext cx="8763000" cy="48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683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000"/>
              <a:buFont typeface="Courier New"/>
              <a:buChar char="o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igure + Caption Layout">
  <p:cSld name="Figure + Caption Layout"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>
            <a:spLocks noGrp="1"/>
          </p:cNvSpPr>
          <p:nvPr>
            <p:ph type="pic" idx="2"/>
          </p:nvPr>
        </p:nvSpPr>
        <p:spPr>
          <a:xfrm>
            <a:off x="1916189" y="2917024"/>
            <a:ext cx="2241000" cy="17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520"/>
              </a:spcBef>
              <a:spcAft>
                <a:spcPts val="0"/>
              </a:spcAft>
              <a:buClr>
                <a:srgbClr val="203B7F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40"/>
              </a:spcBef>
              <a:spcAft>
                <a:spcPts val="0"/>
              </a:spcAft>
              <a:buClr>
                <a:srgbClr val="424456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rgbClr val="424456"/>
              </a:buClr>
              <a:buSzPts val="2000"/>
              <a:buFont typeface="Courier New"/>
              <a:buChar char="o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424456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body" idx="1"/>
          </p:nvPr>
        </p:nvSpPr>
        <p:spPr>
          <a:xfrm>
            <a:off x="233649" y="5486400"/>
            <a:ext cx="866370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rgbClr val="424456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1000"/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900"/>
              <a:buFont typeface="Courier New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-7937" y="6268517"/>
            <a:ext cx="9151800" cy="617400"/>
          </a:xfrm>
          <a:prstGeom prst="rect">
            <a:avLst/>
          </a:prstGeom>
          <a:solidFill>
            <a:srgbClr val="4244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3"/>
          </p:nvPr>
        </p:nvSpPr>
        <p:spPr>
          <a:xfrm>
            <a:off x="278272" y="1562102"/>
            <a:ext cx="85899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3700" algn="l" rtl="0">
              <a:spcBef>
                <a:spcPts val="52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683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000"/>
              <a:buFont typeface="Courier New"/>
              <a:buChar char="o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1600"/>
              </a:spcBef>
              <a:spcAft>
                <a:spcPts val="0"/>
              </a:spcAft>
              <a:buClr>
                <a:srgbClr val="424456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0" y="0"/>
            <a:ext cx="9144000" cy="1133700"/>
          </a:xfrm>
          <a:prstGeom prst="rect">
            <a:avLst/>
          </a:prstGeom>
          <a:solidFill>
            <a:srgbClr val="4244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203B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5"/>
          <p:cNvSpPr txBox="1">
            <a:spLocks noGrp="1"/>
          </p:cNvSpPr>
          <p:nvPr>
            <p:ph type="title"/>
          </p:nvPr>
        </p:nvSpPr>
        <p:spPr>
          <a:xfrm>
            <a:off x="26701" y="27709"/>
            <a:ext cx="9090600" cy="10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624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3"/>
          <p:cNvCxnSpPr/>
          <p:nvPr/>
        </p:nvCxnSpPr>
        <p:spPr>
          <a:xfrm>
            <a:off x="425200" y="55420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" name="Google Shape;22;p3"/>
          <p:cNvCxnSpPr/>
          <p:nvPr/>
        </p:nvCxnSpPr>
        <p:spPr>
          <a:xfrm>
            <a:off x="425200" y="632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406425" y="2409100"/>
            <a:ext cx="8296800" cy="20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4"/>
          <p:cNvCxnSpPr/>
          <p:nvPr/>
        </p:nvCxnSpPr>
        <p:spPr>
          <a:xfrm>
            <a:off x="2477724" y="55420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" name="Google Shape;27;p4"/>
          <p:cNvCxnSpPr/>
          <p:nvPr/>
        </p:nvCxnSpPr>
        <p:spPr>
          <a:xfrm>
            <a:off x="2477724" y="632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" name="Google Shape;28;p4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2400250" y="767933"/>
            <a:ext cx="63216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2410112" y="2127701"/>
            <a:ext cx="6321600" cy="4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5"/>
          <p:cNvCxnSpPr/>
          <p:nvPr/>
        </p:nvCxnSpPr>
        <p:spPr>
          <a:xfrm>
            <a:off x="2477724" y="55420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5"/>
          <p:cNvCxnSpPr/>
          <p:nvPr/>
        </p:nvCxnSpPr>
        <p:spPr>
          <a:xfrm>
            <a:off x="2477724" y="632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5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2400250" y="767933"/>
            <a:ext cx="63216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2400303" y="2136900"/>
            <a:ext cx="3071400" cy="4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5650572" y="2136900"/>
            <a:ext cx="3071400" cy="4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303300" y="548767"/>
            <a:ext cx="8520600" cy="8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Google Shape;44;p7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319500" y="1248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319500" y="2462405"/>
            <a:ext cx="2808000" cy="37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Google Shape;49;p8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283103" y="949521"/>
            <a:ext cx="6244200" cy="51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4572000" y="167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265500" y="1863133"/>
            <a:ext cx="4045200" cy="17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65500" y="3647161"/>
            <a:ext cx="40452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0"/>
          <p:cNvCxnSpPr/>
          <p:nvPr/>
        </p:nvCxnSpPr>
        <p:spPr>
          <a:xfrm>
            <a:off x="425200" y="632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10"/>
          <p:cNvCxnSpPr/>
          <p:nvPr/>
        </p:nvCxnSpPr>
        <p:spPr>
          <a:xfrm>
            <a:off x="425198" y="55420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328017" y="5634700"/>
            <a:ext cx="8388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2400250" y="767933"/>
            <a:ext cx="6321600" cy="8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2410112" y="2127701"/>
            <a:ext cx="6321600" cy="4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497999" y="6251679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JuIoSZVKT6EUqHqD-h9lO34-oSwtrgoW/view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28KSDerc5I0_VaWLjittcXpbrR2NRD7N/view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/>
          <p:nvPr/>
        </p:nvSpPr>
        <p:spPr>
          <a:xfrm>
            <a:off x="150" y="12100"/>
            <a:ext cx="9144000" cy="3417000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title" idx="4294967295"/>
          </p:nvPr>
        </p:nvSpPr>
        <p:spPr>
          <a:xfrm>
            <a:off x="2740475" y="2448425"/>
            <a:ext cx="3663600" cy="20187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Chapter </a:t>
            </a:r>
            <a:r>
              <a:rPr lang="en-US" sz="4000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endParaRPr sz="400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3600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Taking Tests Successfully</a:t>
            </a:r>
            <a:endParaRPr sz="3600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/>
          <p:nvPr/>
        </p:nvSpPr>
        <p:spPr>
          <a:xfrm>
            <a:off x="2499999" y="4025099"/>
            <a:ext cx="3722976" cy="2781756"/>
          </a:xfrm>
          <a:prstGeom prst="irregularSeal2">
            <a:avLst/>
          </a:prstGeom>
          <a:solidFill>
            <a:srgbClr val="39CC3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5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00" cy="1039200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Types of Tests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174" name="Google Shape;174;p25" descr="Computerized"/>
          <p:cNvSpPr txBox="1">
            <a:spLocks noGrp="1"/>
          </p:cNvSpPr>
          <p:nvPr>
            <p:ph type="body" idx="4294967295"/>
          </p:nvPr>
        </p:nvSpPr>
        <p:spPr>
          <a:xfrm rot="-1482397">
            <a:off x="3039859" y="4866776"/>
            <a:ext cx="2382934" cy="1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spcBef>
                <a:spcPts val="520"/>
              </a:spcBef>
              <a:spcAft>
                <a:spcPts val="1600"/>
              </a:spcAft>
              <a:buNone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Computerized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>
            <a:off x="570155" y="1318168"/>
            <a:ext cx="8003700" cy="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>
                <a:latin typeface="Arial"/>
                <a:ea typeface="Arial"/>
                <a:cs typeface="Arial"/>
                <a:sym typeface="Arial"/>
              </a:rPr>
              <a:t>You will encounter many different types of tests in college, including: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6" name="Google Shape;176;p25" descr="Problem Solving"/>
          <p:cNvGrpSpPr/>
          <p:nvPr/>
        </p:nvGrpSpPr>
        <p:grpSpPr>
          <a:xfrm rot="1045168">
            <a:off x="67422" y="2095330"/>
            <a:ext cx="3843921" cy="2997847"/>
            <a:chOff x="-119825" y="2461949"/>
            <a:chExt cx="4111236" cy="3165426"/>
          </a:xfrm>
        </p:grpSpPr>
        <p:sp>
          <p:nvSpPr>
            <p:cNvPr id="177" name="Google Shape;177;p25"/>
            <p:cNvSpPr/>
            <p:nvPr/>
          </p:nvSpPr>
          <p:spPr>
            <a:xfrm>
              <a:off x="-119825" y="2461949"/>
              <a:ext cx="4111236" cy="3165426"/>
            </a:xfrm>
            <a:prstGeom prst="irregularSeal2">
              <a:avLst/>
            </a:prstGeom>
            <a:solidFill>
              <a:srgbClr val="39CC3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5"/>
            <p:cNvSpPr txBox="1"/>
            <p:nvPr/>
          </p:nvSpPr>
          <p:spPr>
            <a:xfrm rot="20277486">
              <a:off x="431790" y="3724345"/>
              <a:ext cx="3012914" cy="6560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dirty="0">
                  <a:solidFill>
                    <a:schemeClr val="bg2"/>
                  </a:solidFill>
                </a:rPr>
                <a:t>Problem-solving</a:t>
              </a:r>
              <a:endParaRPr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179" name="Google Shape;179;p25"/>
          <p:cNvGrpSpPr/>
          <p:nvPr/>
        </p:nvGrpSpPr>
        <p:grpSpPr>
          <a:xfrm rot="1171112">
            <a:off x="4829652" y="1824902"/>
            <a:ext cx="4208935" cy="2902721"/>
            <a:chOff x="4880425" y="2331175"/>
            <a:chExt cx="4209084" cy="2902824"/>
          </a:xfrm>
        </p:grpSpPr>
        <p:sp>
          <p:nvSpPr>
            <p:cNvPr id="180" name="Google Shape;180;p25"/>
            <p:cNvSpPr/>
            <p:nvPr/>
          </p:nvSpPr>
          <p:spPr>
            <a:xfrm>
              <a:off x="4880425" y="2331175"/>
              <a:ext cx="4209084" cy="2902824"/>
            </a:xfrm>
            <a:prstGeom prst="irregularSeal2">
              <a:avLst/>
            </a:prstGeom>
            <a:solidFill>
              <a:srgbClr val="39CC3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5" descr="Machine-scored"/>
            <p:cNvSpPr txBox="1"/>
            <p:nvPr/>
          </p:nvSpPr>
          <p:spPr>
            <a:xfrm rot="-1383705">
              <a:off x="5540924" y="3270584"/>
              <a:ext cx="3447079" cy="11614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520"/>
                </a:spcBef>
                <a:spcAft>
                  <a:spcPts val="0"/>
                </a:spcAft>
                <a:buNone/>
              </a:pPr>
              <a:r>
                <a:rPr lang="en-US" sz="2600" dirty="0">
                  <a:solidFill>
                    <a:schemeClr val="bg2"/>
                  </a:solidFill>
                </a:rPr>
                <a:t>Machine-scored</a:t>
              </a:r>
              <a:endParaRPr dirty="0">
                <a:solidFill>
                  <a:schemeClr val="bg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6" descr="A picture of an online test-taking  website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7375" y="514774"/>
            <a:ext cx="4862300" cy="40180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8" name="Google Shape;188;p26"/>
          <p:cNvSpPr txBox="1">
            <a:spLocks noGrp="1"/>
          </p:cNvSpPr>
          <p:nvPr>
            <p:ph type="title"/>
          </p:nvPr>
        </p:nvSpPr>
        <p:spPr>
          <a:xfrm>
            <a:off x="-182878" y="-48507"/>
            <a:ext cx="4526400" cy="18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Tech Tip: Conquer Online Tests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189" name="Google Shape;189;p26"/>
          <p:cNvSpPr txBox="1">
            <a:spLocks noGrp="1"/>
          </p:cNvSpPr>
          <p:nvPr>
            <p:ph type="body" idx="1"/>
          </p:nvPr>
        </p:nvSpPr>
        <p:spPr>
          <a:xfrm>
            <a:off x="339650" y="4747400"/>
            <a:ext cx="8463300" cy="1778100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61963" marR="0" lvl="0" indent="-4619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Resist the temptation to surf the Web for answers.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-4619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Stay focused and don’t fall prey to online diversions.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-4619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sym typeface="Arial"/>
              </a:rPr>
              <a:t>Plan for an intermittent connection.</a:t>
            </a:r>
            <a:endParaRPr dirty="0">
              <a:solidFill>
                <a:schemeClr val="bg2"/>
              </a:solidFill>
            </a:endParaRPr>
          </a:p>
          <a:p>
            <a:pPr marL="461963" marR="0" lvl="0" indent="-296863" algn="l" rtl="0"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624"/>
              </a:spcBef>
              <a:spcAft>
                <a:spcPts val="160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6"/>
          <p:cNvSpPr txBox="1"/>
          <p:nvPr/>
        </p:nvSpPr>
        <p:spPr>
          <a:xfrm>
            <a:off x="263450" y="1553050"/>
            <a:ext cx="3746400" cy="2969400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2600" dirty="0">
                <a:solidFill>
                  <a:schemeClr val="bg2"/>
                </a:solidFill>
              </a:rPr>
              <a:t>In college you may encounter tests that are administered online. Here are some effective online test-taking techniques:</a:t>
            </a:r>
            <a:endParaRPr sz="2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Types of Questions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197" name="Google Shape;197;p27"/>
          <p:cNvSpPr txBox="1">
            <a:spLocks noGrp="1"/>
          </p:cNvSpPr>
          <p:nvPr>
            <p:ph type="body" idx="1"/>
          </p:nvPr>
        </p:nvSpPr>
        <p:spPr>
          <a:xfrm>
            <a:off x="228600" y="1600200"/>
            <a:ext cx="8763000" cy="23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61962" marR="0" lvl="0" indent="-461962" algn="l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 addition to a variety of tests and exams, you will be exposed to a variety of questions. 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-4619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sym typeface="Arial"/>
              </a:rPr>
              <a:t>Question types frequently found in school are essay, multiple choice, fill-in-the-blank, true/false, and matching.</a:t>
            </a:r>
            <a:endParaRPr dirty="0">
              <a:solidFill>
                <a:schemeClr val="bg2"/>
              </a:solidFill>
            </a:endParaRPr>
          </a:p>
          <a:p>
            <a:pPr marL="461963" marR="0" lvl="0" indent="-2968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8" name="Google Shape;198;p27"/>
          <p:cNvGrpSpPr/>
          <p:nvPr/>
        </p:nvGrpSpPr>
        <p:grpSpPr>
          <a:xfrm>
            <a:off x="1632825" y="4402675"/>
            <a:ext cx="5297700" cy="2249700"/>
            <a:chOff x="1480425" y="4402675"/>
            <a:chExt cx="5297700" cy="2249700"/>
          </a:xfrm>
        </p:grpSpPr>
        <p:sp>
          <p:nvSpPr>
            <p:cNvPr id="199" name="Google Shape;199;p27"/>
            <p:cNvSpPr/>
            <p:nvPr/>
          </p:nvSpPr>
          <p:spPr>
            <a:xfrm>
              <a:off x="1687275" y="4402675"/>
              <a:ext cx="4898700" cy="2249700"/>
            </a:xfrm>
            <a:prstGeom prst="flowChartAlternateProcess">
              <a:avLst/>
            </a:prstGeom>
            <a:solidFill>
              <a:srgbClr val="FF9115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7"/>
            <p:cNvSpPr txBox="1"/>
            <p:nvPr/>
          </p:nvSpPr>
          <p:spPr>
            <a:xfrm>
              <a:off x="1480425" y="4702100"/>
              <a:ext cx="5297700" cy="157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624"/>
                </a:spcBef>
                <a:spcAft>
                  <a:spcPts val="0"/>
                </a:spcAft>
                <a:buClr>
                  <a:srgbClr val="424456"/>
                </a:buClr>
                <a:buSzPts val="2600"/>
                <a:buFont typeface="Arial"/>
                <a:buNone/>
              </a:pPr>
              <a:r>
                <a:rPr lang="en-US" sz="2600" dirty="0">
                  <a:solidFill>
                    <a:schemeClr val="bg2"/>
                  </a:solidFill>
                </a:rPr>
                <a:t>Is one type of exam better than another? Which type do you prefer?</a:t>
              </a:r>
              <a:endParaRPr sz="2600" dirty="0">
                <a:solidFill>
                  <a:schemeClr val="bg2"/>
                </a:solidFill>
              </a:endParaRPr>
            </a:p>
            <a:p>
              <a:pPr marL="0" lvl="0" indent="0" algn="l" rtl="0">
                <a:spcBef>
                  <a:spcPts val="160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Essay Questions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207" name="Google Shape;207;p28"/>
          <p:cNvSpPr txBox="1">
            <a:spLocks noGrp="1"/>
          </p:cNvSpPr>
          <p:nvPr>
            <p:ph type="body" idx="1"/>
          </p:nvPr>
        </p:nvSpPr>
        <p:spPr>
          <a:xfrm>
            <a:off x="1806750" y="3581400"/>
            <a:ext cx="5558700" cy="30861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marR="0" lvl="1" indent="-4953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3000"/>
              <a:buFont typeface="Arial"/>
              <a:buChar char="•"/>
            </a:pPr>
            <a:r>
              <a:rPr lang="en-US" sz="3000" b="0" i="0" u="none" strike="noStrike" cap="none" dirty="0">
                <a:solidFill>
                  <a:schemeClr val="bg2"/>
                </a:solidFill>
                <a:sym typeface="Arial"/>
              </a:rPr>
              <a:t>Budget your exam time.</a:t>
            </a:r>
            <a:endParaRPr sz="3000" dirty="0">
              <a:solidFill>
                <a:schemeClr val="bg2"/>
              </a:solidFill>
            </a:endParaRPr>
          </a:p>
          <a:p>
            <a:pPr marL="914400" marR="0" lvl="1" indent="-4953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3000"/>
              <a:buFont typeface="Arial"/>
              <a:buChar char="•"/>
            </a:pPr>
            <a:r>
              <a:rPr lang="en-US" sz="3000" b="0" i="0" u="none" strike="noStrike" cap="none" dirty="0">
                <a:solidFill>
                  <a:schemeClr val="bg2"/>
                </a:solidFill>
                <a:sym typeface="Arial"/>
              </a:rPr>
              <a:t>Actively read the whole question.</a:t>
            </a:r>
            <a:endParaRPr sz="3000" dirty="0">
              <a:solidFill>
                <a:schemeClr val="bg2"/>
              </a:solidFill>
            </a:endParaRPr>
          </a:p>
          <a:p>
            <a:pPr marL="914400" marR="0" lvl="1" indent="-495300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3000"/>
              <a:buFont typeface="Arial"/>
              <a:buChar char="•"/>
            </a:pPr>
            <a:r>
              <a:rPr lang="en-US" sz="30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Develop a brief outline before you write.</a:t>
            </a:r>
            <a:endParaRPr sz="30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8"/>
          <p:cNvSpPr txBox="1"/>
          <p:nvPr/>
        </p:nvSpPr>
        <p:spPr>
          <a:xfrm>
            <a:off x="866275" y="1245800"/>
            <a:ext cx="7453800" cy="20508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2600" dirty="0">
                <a:solidFill>
                  <a:schemeClr val="bg2"/>
                </a:solidFill>
              </a:rPr>
              <a:t>Essay questions require students to write a few paragraphs in response to each question. Here are some guidelines for answering essay questions:</a:t>
            </a:r>
            <a:endParaRPr sz="2600" dirty="0">
              <a:solidFill>
                <a:schemeClr val="bg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Multiple-Choice Questions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215" name="Google Shape;215;p29"/>
          <p:cNvSpPr txBox="1">
            <a:spLocks noGrp="1"/>
          </p:cNvSpPr>
          <p:nvPr>
            <p:ph type="body" idx="1"/>
          </p:nvPr>
        </p:nvSpPr>
        <p:spPr>
          <a:xfrm>
            <a:off x="910775" y="5100725"/>
            <a:ext cx="8080800" cy="1637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Be careful of questions using </a:t>
            </a:r>
            <a:r>
              <a:rPr lang="en-US" sz="2400" b="0" i="1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not, except, all, but.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Be suspicious of choices using </a:t>
            </a:r>
            <a:r>
              <a:rPr lang="en-US" sz="2400" b="0" i="1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always, never, only.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Disregard choices that are grammatically incorrect.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9" descr="Picture of a multiple choice scantron test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8575" y="1224038"/>
            <a:ext cx="5334000" cy="372427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7" name="Google Shape;217;p29"/>
          <p:cNvSpPr txBox="1"/>
          <p:nvPr/>
        </p:nvSpPr>
        <p:spPr>
          <a:xfrm>
            <a:off x="192325" y="1909850"/>
            <a:ext cx="3236700" cy="30384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2600" dirty="0">
                <a:solidFill>
                  <a:schemeClr val="bg2"/>
                </a:solidFill>
              </a:rPr>
              <a:t>Multiple-choice questions provide a number of possible answers. Some tips for multiple-choice questions are:</a:t>
            </a:r>
            <a:endParaRPr sz="2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9115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Fill-in-the-Blank Questions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223" name="Google Shape;223;p30"/>
          <p:cNvSpPr txBox="1">
            <a:spLocks noGrp="1"/>
          </p:cNvSpPr>
          <p:nvPr>
            <p:ph type="body" idx="1"/>
          </p:nvPr>
        </p:nvSpPr>
        <p:spPr>
          <a:xfrm>
            <a:off x="190500" y="4148675"/>
            <a:ext cx="8763000" cy="25266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sym typeface="Arial"/>
              </a:rPr>
              <a:t>Answers may be a single word or a phrase.</a:t>
            </a:r>
            <a:endParaRPr dirty="0">
              <a:solidFill>
                <a:schemeClr val="bg2"/>
              </a:solidFill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sym typeface="Arial"/>
              </a:rPr>
              <a:t>A series of blanks is a clue about the number of words, but there may be just one long blank.</a:t>
            </a:r>
            <a:endParaRPr dirty="0">
              <a:solidFill>
                <a:schemeClr val="bg2"/>
              </a:solidFill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If you are unsure, ask the instructor whether the answer should be one word or more.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0"/>
          <p:cNvSpPr txBox="1"/>
          <p:nvPr/>
        </p:nvSpPr>
        <p:spPr>
          <a:xfrm>
            <a:off x="190500" y="1191400"/>
            <a:ext cx="4508400" cy="27771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2600" dirty="0">
                <a:solidFill>
                  <a:schemeClr val="bg2"/>
                </a:solidFill>
              </a:rPr>
              <a:t>Fill-in-the-blank questions consist of a sentence with a blank line for a missing word. Tips for answering these questions are:</a:t>
            </a:r>
            <a:endParaRPr sz="2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9CC3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 txBox="1">
            <a:spLocks noGrp="1"/>
          </p:cNvSpPr>
          <p:nvPr>
            <p:ph type="title"/>
          </p:nvPr>
        </p:nvSpPr>
        <p:spPr>
          <a:xfrm>
            <a:off x="198125" y="180100"/>
            <a:ext cx="4818900" cy="10392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True/False Questions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231" name="Google Shape;231;p31"/>
          <p:cNvSpPr txBox="1">
            <a:spLocks noGrp="1"/>
          </p:cNvSpPr>
          <p:nvPr>
            <p:ph type="body" idx="1"/>
          </p:nvPr>
        </p:nvSpPr>
        <p:spPr>
          <a:xfrm>
            <a:off x="190500" y="4669975"/>
            <a:ext cx="8763000" cy="2036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sym typeface="Arial"/>
              </a:rPr>
              <a:t>To be true, every detail of the sentence must be correct.</a:t>
            </a:r>
            <a:endParaRPr dirty="0">
              <a:solidFill>
                <a:schemeClr val="bg2"/>
              </a:solidFill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Questions using </a:t>
            </a:r>
            <a:r>
              <a:rPr lang="en-US" sz="2400" b="0" i="1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always, never</a:t>
            </a:r>
            <a:r>
              <a:rPr lang="en-US" sz="2400" b="0" i="0" u="none" strike="noStrike" cap="none" dirty="0">
                <a:solidFill>
                  <a:schemeClr val="bg2"/>
                </a:solidFill>
                <a:sym typeface="Arial"/>
              </a:rPr>
              <a:t>, and only tend to be false.</a:t>
            </a:r>
            <a:endParaRPr dirty="0">
              <a:solidFill>
                <a:schemeClr val="bg2"/>
              </a:solidFill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Questions using </a:t>
            </a:r>
            <a:r>
              <a:rPr lang="en-US" sz="2400" b="0" i="1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often</a:t>
            </a: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 sz="2400" b="0" i="1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frequently</a:t>
            </a: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 may be true.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1"/>
          <p:cNvSpPr txBox="1"/>
          <p:nvPr/>
        </p:nvSpPr>
        <p:spPr>
          <a:xfrm>
            <a:off x="198125" y="1470775"/>
            <a:ext cx="4464600" cy="29283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2600" dirty="0">
                <a:solidFill>
                  <a:schemeClr val="bg2"/>
                </a:solidFill>
              </a:rPr>
              <a:t>True/False questions ask you to determine whether a statement is correct or not. Some tips to remember about True/False questions are:</a:t>
            </a:r>
            <a:endParaRPr sz="2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9115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2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Matching Questions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239" name="Google Shape;239;p32"/>
          <p:cNvSpPr txBox="1">
            <a:spLocks noGrp="1"/>
          </p:cNvSpPr>
          <p:nvPr>
            <p:ph type="body" idx="1"/>
          </p:nvPr>
        </p:nvSpPr>
        <p:spPr>
          <a:xfrm>
            <a:off x="190500" y="4249050"/>
            <a:ext cx="8763000" cy="2417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sym typeface="Arial"/>
              </a:rPr>
              <a:t>Before matching any items, review all terms and descriptions.</a:t>
            </a:r>
            <a:endParaRPr dirty="0">
              <a:solidFill>
                <a:schemeClr val="bg2"/>
              </a:solidFill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sym typeface="Arial"/>
              </a:rPr>
              <a:t>Match terms you are sure of first.</a:t>
            </a:r>
            <a:endParaRPr dirty="0">
              <a:solidFill>
                <a:schemeClr val="bg2"/>
              </a:solidFill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Use process of elimination to help answer remaining items.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32"/>
          <p:cNvSpPr txBox="1"/>
          <p:nvPr/>
        </p:nvSpPr>
        <p:spPr>
          <a:xfrm>
            <a:off x="190500" y="1343800"/>
            <a:ext cx="3193200" cy="26106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2600" dirty="0">
                <a:solidFill>
                  <a:schemeClr val="bg2"/>
                </a:solidFill>
              </a:rPr>
              <a:t>Matching questions ask you to match the proper term with its definition. Some tips to remember:</a:t>
            </a:r>
            <a:endParaRPr sz="2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9CC33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 txBox="1">
            <a:spLocks noGrp="1"/>
          </p:cNvSpPr>
          <p:nvPr>
            <p:ph type="title"/>
          </p:nvPr>
        </p:nvSpPr>
        <p:spPr>
          <a:xfrm>
            <a:off x="133300" y="103900"/>
            <a:ext cx="4438800" cy="11454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Test Anxiety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247" name="Google Shape;247;p33"/>
          <p:cNvSpPr txBox="1">
            <a:spLocks noGrp="1"/>
          </p:cNvSpPr>
          <p:nvPr>
            <p:ph type="body" idx="4294967295"/>
          </p:nvPr>
        </p:nvSpPr>
        <p:spPr>
          <a:xfrm>
            <a:off x="405274" y="1691350"/>
            <a:ext cx="3967200" cy="48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None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Test anxiety is common among college students and has many causes:</a:t>
            </a:r>
            <a:endParaRPr dirty="0">
              <a:solidFill>
                <a:schemeClr val="bg2"/>
              </a:solidFill>
            </a:endParaRPr>
          </a:p>
          <a:p>
            <a:pPr marL="0" marR="0" lvl="0" indent="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Excessive pressure from yourself or others 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Lack of preparation</a:t>
            </a:r>
            <a:endParaRPr dirty="0">
              <a:solidFill>
                <a:schemeClr val="bg2"/>
              </a:solidFill>
            </a:endParaRPr>
          </a:p>
          <a:p>
            <a:pPr marL="342900" marR="0" lvl="0" indent="-342900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Procrastination 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33" descr="A picture of students taking a test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7150" y="27700"/>
            <a:ext cx="4438835" cy="68303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4"/>
          <p:cNvSpPr/>
          <p:nvPr/>
        </p:nvSpPr>
        <p:spPr>
          <a:xfrm>
            <a:off x="415100" y="1130975"/>
            <a:ext cx="4331400" cy="42591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4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strike="noStrike" cap="none">
                <a:solidFill>
                  <a:srgbClr val="000000"/>
                </a:solidFill>
              </a:rPr>
              <a:t>Where to go for help…</a:t>
            </a:r>
            <a:endParaRPr sz="3600" b="1" i="0" strike="noStrike" cap="none">
              <a:solidFill>
                <a:srgbClr val="000000"/>
              </a:solidFill>
            </a:endParaRPr>
          </a:p>
        </p:txBody>
      </p:sp>
      <p:sp>
        <p:nvSpPr>
          <p:cNvPr id="255" name="Google Shape;255;p34"/>
          <p:cNvSpPr txBox="1">
            <a:spLocks noGrp="1"/>
          </p:cNvSpPr>
          <p:nvPr>
            <p:ph type="body" idx="1"/>
          </p:nvPr>
        </p:nvSpPr>
        <p:spPr>
          <a:xfrm>
            <a:off x="555300" y="1295400"/>
            <a:ext cx="4016700" cy="39417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61963" marR="0" lvl="0" indent="-461963" algn="l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sym typeface="Arial"/>
              </a:rPr>
              <a:t>A little anxiety is OK</a:t>
            </a:r>
            <a:endParaRPr dirty="0">
              <a:solidFill>
                <a:schemeClr val="bg2"/>
              </a:solidFill>
            </a:endParaRPr>
          </a:p>
          <a:p>
            <a:pPr marL="461963" marR="0" lvl="0" indent="-461963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If you find that your anxiety is getting in the way of your performance on tests and exams, you can consult your college counseling center.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45720" y="-48491"/>
            <a:ext cx="9052500" cy="10392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Assess Your Strengths and Set Goals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326575" y="5168300"/>
            <a:ext cx="8490900" cy="15783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624"/>
              </a:spcBef>
              <a:spcAft>
                <a:spcPts val="160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How would you rate your abilities as a test taker? Do you experience test anxiety? Consider how you might improve in these areas.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17" descr="Students taking a test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5775" y="943875"/>
            <a:ext cx="5031699" cy="4079275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5" name="Google Shape;105;p17"/>
          <p:cNvSpPr txBox="1"/>
          <p:nvPr/>
        </p:nvSpPr>
        <p:spPr>
          <a:xfrm>
            <a:off x="326575" y="1248675"/>
            <a:ext cx="3708300" cy="31395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2600" dirty="0">
                <a:solidFill>
                  <a:schemeClr val="bg2"/>
                </a:solidFill>
              </a:rPr>
              <a:t>Tests and exams are an unavoidable component of college life. They are the ways that instructors will evaluate your learning. </a:t>
            </a:r>
            <a:endParaRPr sz="2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9115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5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Symptoms of Test Anxiety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262" name="Google Shape;262;p35"/>
          <p:cNvSpPr txBox="1">
            <a:spLocks noGrp="1"/>
          </p:cNvSpPr>
          <p:nvPr>
            <p:ph type="body" idx="1"/>
          </p:nvPr>
        </p:nvSpPr>
        <p:spPr>
          <a:xfrm>
            <a:off x="509350" y="2177725"/>
            <a:ext cx="5275800" cy="16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61963" marR="0" lvl="0" indent="-4619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sym typeface="Arial"/>
              </a:rPr>
              <a:t>Butterflies in the stomach</a:t>
            </a:r>
            <a:endParaRPr dirty="0">
              <a:solidFill>
                <a:schemeClr val="bg2"/>
              </a:solidFill>
            </a:endParaRPr>
          </a:p>
          <a:p>
            <a:pPr marL="461963" marR="0" lvl="0" indent="-4619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Headaches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-4619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sym typeface="Arial"/>
              </a:rPr>
              <a:t>“Going blank” during the exam</a:t>
            </a:r>
            <a:endParaRPr dirty="0">
              <a:solidFill>
                <a:schemeClr val="bg2"/>
              </a:solidFill>
            </a:endParaRPr>
          </a:p>
          <a:p>
            <a:pPr marL="0" marR="0" lvl="0" indent="0" algn="l" rtl="0"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FF911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-296863" algn="l" rtl="0"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FF911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624"/>
              </a:spcBef>
              <a:spcAft>
                <a:spcPts val="160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FF911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5"/>
          <p:cNvSpPr txBox="1"/>
          <p:nvPr/>
        </p:nvSpPr>
        <p:spPr>
          <a:xfrm>
            <a:off x="252675" y="950425"/>
            <a:ext cx="8662800" cy="12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3000" dirty="0">
                <a:solidFill>
                  <a:schemeClr val="bg2"/>
                </a:solidFill>
              </a:rPr>
              <a:t>Test anxiety can manifest itself in many ways, including physical symptoms:</a:t>
            </a:r>
            <a:endParaRPr sz="30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9115"/>
              </a:solidFill>
            </a:endParaRPr>
          </a:p>
        </p:txBody>
      </p:sp>
      <p:grpSp>
        <p:nvGrpSpPr>
          <p:cNvPr id="264" name="Google Shape;264;p35"/>
          <p:cNvGrpSpPr/>
          <p:nvPr/>
        </p:nvGrpSpPr>
        <p:grpSpPr>
          <a:xfrm>
            <a:off x="5257800" y="3188375"/>
            <a:ext cx="3555300" cy="3393300"/>
            <a:chOff x="3808000" y="3224475"/>
            <a:chExt cx="3555300" cy="3393300"/>
          </a:xfrm>
        </p:grpSpPr>
        <p:sp>
          <p:nvSpPr>
            <p:cNvPr id="265" name="Google Shape;265;p35"/>
            <p:cNvSpPr/>
            <p:nvPr/>
          </p:nvSpPr>
          <p:spPr>
            <a:xfrm>
              <a:off x="3808000" y="3224475"/>
              <a:ext cx="3555300" cy="3393300"/>
            </a:xfrm>
            <a:prstGeom prst="ellipse">
              <a:avLst/>
            </a:prstGeom>
            <a:solidFill>
              <a:srgbClr val="39CC3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5"/>
            <p:cNvSpPr txBox="1"/>
            <p:nvPr/>
          </p:nvSpPr>
          <p:spPr>
            <a:xfrm>
              <a:off x="4016500" y="3900375"/>
              <a:ext cx="3068100" cy="218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624"/>
                </a:spcBef>
                <a:spcAft>
                  <a:spcPts val="0"/>
                </a:spcAft>
                <a:buClr>
                  <a:srgbClr val="424456"/>
                </a:buClr>
                <a:buSzPts val="2600"/>
                <a:buFont typeface="Arial"/>
                <a:buNone/>
              </a:pPr>
              <a:r>
                <a:rPr lang="en-US" sz="2600" dirty="0">
                  <a:solidFill>
                    <a:schemeClr val="bg2"/>
                  </a:solidFill>
                </a:rPr>
                <a:t>What are some other physical symptoms of test anxiety?</a:t>
              </a:r>
              <a:endParaRPr sz="2600" dirty="0">
                <a:solidFill>
                  <a:schemeClr val="bg2"/>
                </a:solidFill>
              </a:endParaRPr>
            </a:p>
            <a:p>
              <a:pPr marL="0" lvl="0" indent="0" algn="l" rtl="0">
                <a:spcBef>
                  <a:spcPts val="160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6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Types of Test Anxiety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273" name="Google Shape;273;p36"/>
          <p:cNvSpPr txBox="1">
            <a:spLocks noGrp="1"/>
          </p:cNvSpPr>
          <p:nvPr>
            <p:ph type="body" idx="1"/>
          </p:nvPr>
        </p:nvSpPr>
        <p:spPr>
          <a:xfrm>
            <a:off x="228600" y="1905000"/>
            <a:ext cx="8763000" cy="2133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61963" marR="0" lvl="0" indent="-46196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•"/>
            </a:pPr>
            <a:r>
              <a:rPr lang="en-US" sz="2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Some students experience anxiety during standardized tests</a:t>
            </a:r>
            <a:endParaRPr>
              <a:solidFill>
                <a:srgbClr val="000000"/>
              </a:solidFill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Ex: SAT, ACT, college placement tests</a:t>
            </a:r>
            <a:endParaRPr>
              <a:solidFill>
                <a:srgbClr val="000000"/>
              </a:solidFill>
            </a:endParaRPr>
          </a:p>
          <a:p>
            <a:pPr marL="461963" marR="0" lvl="0" indent="-461963" algn="l" rtl="0">
              <a:spcBef>
                <a:spcPts val="624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Char char="•"/>
            </a:pPr>
            <a:r>
              <a:rPr lang="en-US" sz="2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Some students anxiety on tests in specific subjects</a:t>
            </a:r>
            <a:endParaRPr>
              <a:solidFill>
                <a:srgbClr val="000000"/>
              </a:solidFill>
            </a:endParaRPr>
          </a:p>
          <a:p>
            <a:pPr marL="461963" marR="0" lvl="0" indent="-296863" algn="l" rtl="0"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624"/>
              </a:spcBef>
              <a:spcAft>
                <a:spcPts val="160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6"/>
          <p:cNvSpPr txBox="1"/>
          <p:nvPr/>
        </p:nvSpPr>
        <p:spPr>
          <a:xfrm>
            <a:off x="1949100" y="4758500"/>
            <a:ext cx="5540400" cy="13173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3000" dirty="0">
                <a:solidFill>
                  <a:schemeClr val="bg2"/>
                </a:solidFill>
              </a:rPr>
              <a:t>Identify some subjects or tests that might give you test anxiety</a:t>
            </a:r>
            <a:r>
              <a:rPr lang="en-US" sz="3000" dirty="0">
                <a:solidFill>
                  <a:srgbClr val="FFFFFF"/>
                </a:solidFill>
              </a:rPr>
              <a:t>.</a:t>
            </a:r>
            <a:endParaRPr sz="30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Strategies for Dealing with Test Anxiety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81" name="Google Shape;281;p37"/>
          <p:cNvSpPr txBox="1">
            <a:spLocks noGrp="1"/>
          </p:cNvSpPr>
          <p:nvPr>
            <p:ph type="body" idx="1"/>
          </p:nvPr>
        </p:nvSpPr>
        <p:spPr>
          <a:xfrm>
            <a:off x="228600" y="1295400"/>
            <a:ext cx="8763000" cy="15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3000" b="0" i="0" u="none" strike="noStrike" cap="none" dirty="0">
                <a:solidFill>
                  <a:schemeClr val="bg2"/>
                </a:solidFill>
                <a:sym typeface="Arial"/>
              </a:rPr>
              <a:t>In addition to studying, eating right, and getting enough sleep, there are several simple strategies to help manage test anxiety:</a:t>
            </a:r>
            <a:endParaRPr sz="3000" dirty="0">
              <a:solidFill>
                <a:schemeClr val="bg2"/>
              </a:solidFill>
            </a:endParaRPr>
          </a:p>
          <a:p>
            <a:pPr marL="461963" marR="0" lvl="0" indent="-296863" algn="l" rtl="0"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FF911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624"/>
              </a:spcBef>
              <a:spcAft>
                <a:spcPts val="160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FF911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2" name="Google Shape;282;p37"/>
          <p:cNvGrpSpPr/>
          <p:nvPr/>
        </p:nvGrpSpPr>
        <p:grpSpPr>
          <a:xfrm>
            <a:off x="2165675" y="3376875"/>
            <a:ext cx="4457700" cy="2634900"/>
            <a:chOff x="2165675" y="3224475"/>
            <a:chExt cx="4457700" cy="2634900"/>
          </a:xfrm>
        </p:grpSpPr>
        <p:sp>
          <p:nvSpPr>
            <p:cNvPr id="283" name="Google Shape;283;p37"/>
            <p:cNvSpPr/>
            <p:nvPr/>
          </p:nvSpPr>
          <p:spPr>
            <a:xfrm>
              <a:off x="2165675" y="3224475"/>
              <a:ext cx="4457700" cy="2634900"/>
            </a:xfrm>
            <a:prstGeom prst="roundRect">
              <a:avLst>
                <a:gd name="adj" fmla="val 16667"/>
              </a:avLst>
            </a:prstGeom>
            <a:solidFill>
              <a:srgbClr val="FF9115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7"/>
            <p:cNvSpPr txBox="1"/>
            <p:nvPr/>
          </p:nvSpPr>
          <p:spPr>
            <a:xfrm>
              <a:off x="2307025" y="3344775"/>
              <a:ext cx="4096800" cy="231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61962" lvl="0" indent="-461962" algn="l" rtl="0">
                <a:lnSpc>
                  <a:spcPct val="115000"/>
                </a:lnSpc>
                <a:spcBef>
                  <a:spcPts val="624"/>
                </a:spcBef>
                <a:spcAft>
                  <a:spcPts val="0"/>
                </a:spcAft>
                <a:buClr>
                  <a:srgbClr val="FFFFFF"/>
                </a:buClr>
                <a:buSzPts val="2600"/>
                <a:buChar char="•"/>
              </a:pPr>
              <a:r>
                <a:rPr lang="en-US" sz="2600" dirty="0">
                  <a:solidFill>
                    <a:schemeClr val="bg2"/>
                  </a:solidFill>
                </a:rPr>
                <a:t>Breathe</a:t>
              </a:r>
              <a:endParaRPr sz="2600" dirty="0">
                <a:solidFill>
                  <a:schemeClr val="bg2"/>
                </a:solidFill>
              </a:endParaRPr>
            </a:p>
            <a:p>
              <a:pPr marL="461962" lvl="0" indent="-461962" algn="l" rtl="0">
                <a:lnSpc>
                  <a:spcPct val="115000"/>
                </a:lnSpc>
                <a:spcBef>
                  <a:spcPts val="624"/>
                </a:spcBef>
                <a:spcAft>
                  <a:spcPts val="0"/>
                </a:spcAft>
                <a:buClr>
                  <a:srgbClr val="FFFFFF"/>
                </a:buClr>
                <a:buSzPts val="2600"/>
                <a:buChar char="•"/>
              </a:pPr>
              <a:r>
                <a:rPr lang="en-US" sz="2600" dirty="0">
                  <a:solidFill>
                    <a:schemeClr val="bg2"/>
                  </a:solidFill>
                </a:rPr>
                <a:t>Stretch</a:t>
              </a:r>
              <a:endParaRPr sz="2600" dirty="0">
                <a:solidFill>
                  <a:schemeClr val="bg2"/>
                </a:solidFill>
              </a:endParaRPr>
            </a:p>
            <a:p>
              <a:pPr marL="461962" lvl="0" indent="-461962" algn="l" rtl="0">
                <a:lnSpc>
                  <a:spcPct val="115000"/>
                </a:lnSpc>
                <a:spcBef>
                  <a:spcPts val="624"/>
                </a:spcBef>
                <a:spcAft>
                  <a:spcPts val="0"/>
                </a:spcAft>
                <a:buClr>
                  <a:srgbClr val="FFFFFF"/>
                </a:buClr>
                <a:buSzPts val="2600"/>
                <a:buChar char="•"/>
              </a:pPr>
              <a:r>
                <a:rPr lang="en-US" sz="2600" dirty="0">
                  <a:solidFill>
                    <a:schemeClr val="bg2"/>
                  </a:solidFill>
                </a:rPr>
                <a:t>Create positive mental messages.</a:t>
              </a:r>
              <a:endParaRPr dirty="0">
                <a:solidFill>
                  <a:schemeClr val="bg2"/>
                </a:solidFill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8"/>
          <p:cNvSpPr/>
          <p:nvPr/>
        </p:nvSpPr>
        <p:spPr>
          <a:xfrm>
            <a:off x="90225" y="66175"/>
            <a:ext cx="9008100" cy="66414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91" name="Google Shape;291;p38"/>
          <p:cNvSpPr txBox="1">
            <a:spLocks noGrp="1"/>
          </p:cNvSpPr>
          <p:nvPr>
            <p:ph type="title"/>
          </p:nvPr>
        </p:nvSpPr>
        <p:spPr>
          <a:xfrm>
            <a:off x="45723" y="27700"/>
            <a:ext cx="5512800" cy="10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Getting the Test Back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292" name="Google Shape;292;p38"/>
          <p:cNvSpPr txBox="1">
            <a:spLocks noGrp="1"/>
          </p:cNvSpPr>
          <p:nvPr>
            <p:ph type="body" idx="1"/>
          </p:nvPr>
        </p:nvSpPr>
        <p:spPr>
          <a:xfrm>
            <a:off x="318850" y="914500"/>
            <a:ext cx="88251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Reviewing your graded tests allows you to:</a:t>
            </a:r>
            <a:endParaRPr sz="3000">
              <a:solidFill>
                <a:srgbClr val="000000"/>
              </a:solidFill>
            </a:endParaRPr>
          </a:p>
          <a:p>
            <a:pPr marL="0" marR="0" lvl="0" indent="0" algn="l" rtl="0">
              <a:spcBef>
                <a:spcPts val="624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61963" marR="0" lvl="0" indent="-296863" algn="l" rtl="0">
              <a:spcBef>
                <a:spcPts val="624"/>
              </a:spcBef>
              <a:spcAft>
                <a:spcPts val="160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38"/>
          <p:cNvSpPr txBox="1"/>
          <p:nvPr/>
        </p:nvSpPr>
        <p:spPr>
          <a:xfrm>
            <a:off x="3296650" y="1756550"/>
            <a:ext cx="4337400" cy="43917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61962" lvl="0" indent="-461962" algn="l" rtl="0">
              <a:lnSpc>
                <a:spcPct val="115000"/>
              </a:lnSpc>
              <a:spcBef>
                <a:spcPts val="624"/>
              </a:spcBef>
              <a:spcAft>
                <a:spcPts val="0"/>
              </a:spcAft>
              <a:buClr>
                <a:srgbClr val="000000"/>
              </a:buClr>
              <a:buSzPts val="2600"/>
              <a:buChar char="•"/>
            </a:pPr>
            <a:r>
              <a:rPr lang="en-US" sz="2600"/>
              <a:t>Evaluate your own knowledge</a:t>
            </a:r>
            <a:endParaRPr sz="2600"/>
          </a:p>
          <a:p>
            <a:pPr marL="461962" lvl="0" indent="-461962" algn="l" rtl="0">
              <a:lnSpc>
                <a:spcPct val="115000"/>
              </a:lnSpc>
              <a:spcBef>
                <a:spcPts val="624"/>
              </a:spcBef>
              <a:spcAft>
                <a:spcPts val="0"/>
              </a:spcAft>
              <a:buClr>
                <a:srgbClr val="000000"/>
              </a:buClr>
              <a:buSzPts val="2600"/>
              <a:buChar char="•"/>
            </a:pPr>
            <a:r>
              <a:rPr lang="en-US" sz="2600"/>
              <a:t>See if the instructor made a grading error</a:t>
            </a:r>
            <a:endParaRPr sz="2600"/>
          </a:p>
          <a:p>
            <a:pPr marL="461962" lvl="0" indent="-461962" algn="l" rtl="0">
              <a:lnSpc>
                <a:spcPct val="115000"/>
              </a:lnSpc>
              <a:spcBef>
                <a:spcPts val="624"/>
              </a:spcBef>
              <a:spcAft>
                <a:spcPts val="0"/>
              </a:spcAft>
              <a:buClr>
                <a:srgbClr val="000000"/>
              </a:buClr>
              <a:buSzPts val="2600"/>
              <a:buChar char="•"/>
            </a:pPr>
            <a:r>
              <a:rPr lang="en-US" sz="2600"/>
              <a:t>Figure out why you made mistakes to avoid making similar mistakes again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9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Cheating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300" name="Google Shape;300;p39"/>
          <p:cNvSpPr txBox="1">
            <a:spLocks noGrp="1"/>
          </p:cNvSpPr>
          <p:nvPr>
            <p:ph type="body" idx="1"/>
          </p:nvPr>
        </p:nvSpPr>
        <p:spPr>
          <a:xfrm>
            <a:off x="190500" y="1280900"/>
            <a:ext cx="8763000" cy="1241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3000" b="0" i="0" u="none" strike="noStrike" cap="none" dirty="0">
                <a:solidFill>
                  <a:schemeClr val="bg2"/>
                </a:solidFill>
                <a:sym typeface="Arial"/>
              </a:rPr>
              <a:t>There are many ways colleges define cheating. Some are:</a:t>
            </a:r>
            <a:endParaRPr sz="3000" dirty="0">
              <a:solidFill>
                <a:schemeClr val="bg2"/>
              </a:solidFill>
            </a:endParaRPr>
          </a:p>
          <a:p>
            <a:pPr marL="0" marR="0" lvl="0" indent="0" algn="l" rtl="0"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FF911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spcBef>
                <a:spcPts val="624"/>
              </a:spcBef>
              <a:spcAft>
                <a:spcPts val="0"/>
              </a:spcAft>
              <a:buNone/>
            </a:pPr>
            <a:endParaRPr dirty="0">
              <a:solidFill>
                <a:srgbClr val="FF9115"/>
              </a:solidFill>
            </a:endParaRPr>
          </a:p>
          <a:p>
            <a:pPr marL="914400" marR="0" lvl="1" indent="-304800" algn="l" rtl="0"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FF911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ctr" rtl="0">
              <a:spcBef>
                <a:spcPts val="624"/>
              </a:spcBef>
              <a:spcAft>
                <a:spcPts val="1600"/>
              </a:spcAft>
              <a:buClr>
                <a:srgbClr val="424456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FF911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39"/>
          <p:cNvSpPr txBox="1"/>
          <p:nvPr/>
        </p:nvSpPr>
        <p:spPr>
          <a:xfrm>
            <a:off x="190500" y="2650500"/>
            <a:ext cx="8763000" cy="20658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457200" algn="l" rtl="0">
              <a:lnSpc>
                <a:spcPct val="115000"/>
              </a:lnSpc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Char char="•"/>
            </a:pPr>
            <a:r>
              <a:rPr lang="en-US" sz="2400" dirty="0">
                <a:solidFill>
                  <a:schemeClr val="bg2"/>
                </a:solidFill>
              </a:rPr>
              <a:t>Looking over a classmate’s shoulder for an answer.</a:t>
            </a:r>
            <a:endParaRPr sz="2400" dirty="0">
              <a:solidFill>
                <a:schemeClr val="bg2"/>
              </a:solidFill>
            </a:endParaRPr>
          </a:p>
          <a:p>
            <a:pPr marL="914400" lvl="1" indent="-457200" algn="l" rtl="0">
              <a:lnSpc>
                <a:spcPct val="115000"/>
              </a:lnSpc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Char char="•"/>
            </a:pPr>
            <a:r>
              <a:rPr lang="en-US" sz="2400" dirty="0">
                <a:solidFill>
                  <a:schemeClr val="bg2"/>
                </a:solidFill>
              </a:rPr>
              <a:t>Obtaining or discussing an exam or individual exam questions without permission.</a:t>
            </a:r>
            <a:endParaRPr sz="2400" dirty="0">
              <a:solidFill>
                <a:schemeClr val="bg2"/>
              </a:solidFill>
            </a:endParaRPr>
          </a:p>
          <a:p>
            <a:pPr marL="914400" lvl="1" indent="-457200" algn="l" rtl="0">
              <a:lnSpc>
                <a:spcPct val="115000"/>
              </a:lnSpc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Char char="•"/>
            </a:pPr>
            <a:r>
              <a:rPr lang="en-US" sz="2400" dirty="0">
                <a:solidFill>
                  <a:schemeClr val="bg2"/>
                </a:solidFill>
              </a:rPr>
              <a:t>Purchasing term papers over the Internet.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302" name="Google Shape;302;p39"/>
          <p:cNvSpPr txBox="1"/>
          <p:nvPr/>
        </p:nvSpPr>
        <p:spPr>
          <a:xfrm>
            <a:off x="2701075" y="5125475"/>
            <a:ext cx="3537300" cy="1137000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1" indent="0" algn="ctr" rtl="0">
              <a:lnSpc>
                <a:spcPct val="115000"/>
              </a:lnSpc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None/>
            </a:pPr>
            <a:r>
              <a:rPr lang="en-US" sz="2400" dirty="0">
                <a:solidFill>
                  <a:schemeClr val="bg2"/>
                </a:solidFill>
              </a:rPr>
              <a:t>What actions do you consider cheating?</a:t>
            </a:r>
            <a:endParaRPr sz="24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0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Prohibited Activities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309" name="Google Shape;309;p40"/>
          <p:cNvSpPr txBox="1">
            <a:spLocks noGrp="1"/>
          </p:cNvSpPr>
          <p:nvPr>
            <p:ph type="body" idx="1"/>
          </p:nvPr>
        </p:nvSpPr>
        <p:spPr>
          <a:xfrm>
            <a:off x="228600" y="3116175"/>
            <a:ext cx="8763000" cy="3009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marR="0" lvl="1" indent="-4953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3000"/>
              <a:buFont typeface="Arial"/>
              <a:buChar char="•"/>
            </a:pPr>
            <a:r>
              <a:rPr lang="en-US" sz="30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Intentionally inventing information or results.</a:t>
            </a:r>
            <a:endParaRPr sz="30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953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3000"/>
              <a:buFont typeface="Arial"/>
              <a:buChar char="•"/>
            </a:pPr>
            <a:r>
              <a:rPr lang="en-US" sz="30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Giving answers to another student to copy during or before an exam.</a:t>
            </a:r>
            <a:endParaRPr sz="30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95300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3000"/>
              <a:buFont typeface="Arial"/>
              <a:buChar char="•"/>
            </a:pPr>
            <a:r>
              <a:rPr lang="en-US" sz="30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Bribing anyone in exchange for an academic advantage.</a:t>
            </a:r>
            <a:endParaRPr sz="30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40"/>
          <p:cNvSpPr txBox="1"/>
          <p:nvPr/>
        </p:nvSpPr>
        <p:spPr>
          <a:xfrm>
            <a:off x="228600" y="1257275"/>
            <a:ext cx="4012500" cy="14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1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None/>
            </a:pPr>
            <a:r>
              <a:rPr lang="en-US" sz="2400" dirty="0">
                <a:solidFill>
                  <a:schemeClr val="bg2"/>
                </a:solidFill>
              </a:rPr>
              <a:t>In addition to cheating, many schools prohibit other activities, including:</a:t>
            </a:r>
            <a:endParaRPr sz="24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9CC33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1"/>
          <p:cNvSpPr txBox="1">
            <a:spLocks noGrp="1"/>
          </p:cNvSpPr>
          <p:nvPr>
            <p:ph type="title"/>
          </p:nvPr>
        </p:nvSpPr>
        <p:spPr>
          <a:xfrm>
            <a:off x="45725" y="56450"/>
            <a:ext cx="2932200" cy="1724400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Why Students Cheat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317" name="Google Shape;317;p41"/>
          <p:cNvSpPr txBox="1">
            <a:spLocks noGrp="1"/>
          </p:cNvSpPr>
          <p:nvPr>
            <p:ph type="body" idx="4294967295"/>
          </p:nvPr>
        </p:nvSpPr>
        <p:spPr>
          <a:xfrm>
            <a:off x="38525" y="3597450"/>
            <a:ext cx="3091800" cy="32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Believe they cannot do well on their own.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 not know the rules.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Lack of preparation.</a:t>
            </a:r>
            <a:endParaRPr>
              <a:solidFill>
                <a:srgbClr val="000000"/>
              </a:solidFill>
            </a:endParaRPr>
          </a:p>
          <a:p>
            <a: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480"/>
              </a:spcBef>
              <a:spcAft>
                <a:spcPts val="1600"/>
              </a:spcAft>
              <a:buClr>
                <a:srgbClr val="424456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41"/>
          <p:cNvSpPr txBox="1"/>
          <p:nvPr/>
        </p:nvSpPr>
        <p:spPr>
          <a:xfrm>
            <a:off x="45727" y="1796845"/>
            <a:ext cx="2932200" cy="1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Arial"/>
                <a:ea typeface="Arial"/>
                <a:cs typeface="Arial"/>
                <a:sym typeface="Arial"/>
              </a:rPr>
              <a:t>There are many reasons why students cheat: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9" name="Google Shape;319;p41" descr="A picture of students cheating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1304" y="76300"/>
            <a:ext cx="6062696" cy="426555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20" name="Google Shape;320;p41"/>
          <p:cNvSpPr txBox="1"/>
          <p:nvPr/>
        </p:nvSpPr>
        <p:spPr>
          <a:xfrm>
            <a:off x="3753850" y="4786575"/>
            <a:ext cx="4782600" cy="15219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424456"/>
              </a:buClr>
              <a:buSzPts val="2400"/>
              <a:buFont typeface="Arial"/>
              <a:buNone/>
            </a:pPr>
            <a:r>
              <a:rPr lang="en-US" sz="2400" dirty="0">
                <a:solidFill>
                  <a:schemeClr val="bg2"/>
                </a:solidFill>
              </a:rPr>
              <a:t>Can you think of any other reasons that students might cheat?</a:t>
            </a:r>
            <a:endParaRPr sz="24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2"/>
          <p:cNvSpPr/>
          <p:nvPr/>
        </p:nvSpPr>
        <p:spPr>
          <a:xfrm>
            <a:off x="152400" y="990600"/>
            <a:ext cx="8838900" cy="5694900"/>
          </a:xfrm>
          <a:prstGeom prst="rect">
            <a:avLst/>
          </a:prstGeom>
          <a:solidFill>
            <a:srgbClr val="FF911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42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The Consequences of Cheating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328" name="Google Shape;328;p42"/>
          <p:cNvSpPr txBox="1">
            <a:spLocks noGrp="1"/>
          </p:cNvSpPr>
          <p:nvPr>
            <p:ph type="body" idx="1"/>
          </p:nvPr>
        </p:nvSpPr>
        <p:spPr>
          <a:xfrm>
            <a:off x="350925" y="3200394"/>
            <a:ext cx="8763000" cy="24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61963" marR="0" lvl="0" indent="-4619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Steps to reduce problems with academic honesty: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–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Know the rules.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–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Seek help.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2400"/>
              <a:buFont typeface="Arial"/>
              <a:buChar char="–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Reexamine goals.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42"/>
          <p:cNvSpPr txBox="1"/>
          <p:nvPr/>
        </p:nvSpPr>
        <p:spPr>
          <a:xfrm>
            <a:off x="350925" y="1524000"/>
            <a:ext cx="8446200" cy="11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61962" lvl="0" indent="-46196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ts val="2600"/>
              <a:buChar char="•"/>
            </a:pPr>
            <a:r>
              <a:rPr lang="en-US" sz="2600" dirty="0">
                <a:solidFill>
                  <a:schemeClr val="bg2"/>
                </a:solidFill>
              </a:rPr>
              <a:t>Cheating can lead to suspension, expulsion, or even revocation of your college degree.</a:t>
            </a:r>
            <a:endParaRPr sz="2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3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Make Good Choices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336" name="Google Shape;336;p43"/>
          <p:cNvSpPr txBox="1">
            <a:spLocks noGrp="1"/>
          </p:cNvSpPr>
          <p:nvPr>
            <p:ph type="body" idx="1"/>
          </p:nvPr>
        </p:nvSpPr>
        <p:spPr>
          <a:xfrm>
            <a:off x="228600" y="1295400"/>
            <a:ext cx="8763000" cy="4830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61963" marR="0" lvl="0" indent="-461963" algn="l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sym typeface="Arial"/>
              </a:rPr>
              <a:t>An important part of being a student is understanding academic integrity. </a:t>
            </a:r>
            <a:endParaRPr dirty="0">
              <a:solidFill>
                <a:schemeClr val="bg2"/>
              </a:solidFill>
            </a:endParaRPr>
          </a:p>
          <a:p>
            <a:pPr marL="461963" marR="0" lvl="0" indent="-4619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sym typeface="Arial"/>
              </a:rPr>
              <a:t>There are some actions on the line between cheating and being honest.</a:t>
            </a:r>
            <a:endParaRPr dirty="0">
              <a:solidFill>
                <a:schemeClr val="bg2"/>
              </a:solidFill>
            </a:endParaRPr>
          </a:p>
          <a:p>
            <a:pPr marL="461963" marR="0" lvl="0" indent="-2968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2600"/>
              <a:buFont typeface="Arial"/>
              <a:buNone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Imagine that you get answers from another student who took an exam you’re about to take in a prior term. Would you consider this cheating?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4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00" cy="1039200"/>
          </a:xfrm>
          <a:prstGeom prst="rect">
            <a:avLst/>
          </a:prstGeom>
          <a:solidFill>
            <a:srgbClr val="FF9900"/>
          </a:solidFill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Reflection</a:t>
            </a:r>
            <a:endParaRPr/>
          </a:p>
        </p:txBody>
      </p:sp>
      <p:sp>
        <p:nvSpPr>
          <p:cNvPr id="343" name="Google Shape;343;p44"/>
          <p:cNvSpPr txBox="1">
            <a:spLocks noGrp="1"/>
          </p:cNvSpPr>
          <p:nvPr>
            <p:ph type="body" idx="1"/>
          </p:nvPr>
        </p:nvSpPr>
        <p:spPr>
          <a:xfrm>
            <a:off x="228600" y="1295400"/>
            <a:ext cx="8763000" cy="483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24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</a:rPr>
              <a:t>Test taking is an inevitable part of college life. But you can choose how you are going to prepare, deal with anxiety, and pay attention to your grades.</a:t>
            </a:r>
            <a:endParaRPr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bg2"/>
                </a:solidFill>
              </a:rPr>
              <a:t>Identify your next upcoming test or exam? What strategies will you use to prepare?</a:t>
            </a:r>
            <a:endParaRPr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Getting Ready…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112" name="Google Shape;112;p18"/>
          <p:cNvSpPr txBox="1">
            <a:spLocks noGrp="1"/>
          </p:cNvSpPr>
          <p:nvPr>
            <p:ph type="body" idx="1"/>
          </p:nvPr>
        </p:nvSpPr>
        <p:spPr>
          <a:xfrm>
            <a:off x="217725" y="5217825"/>
            <a:ext cx="8708400" cy="15252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00100" lvl="1" indent="-342900">
              <a:spcBef>
                <a:spcPts val="624"/>
              </a:spcBef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Ask you instructor about the test format.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indent="-342900">
              <a:spcBef>
                <a:spcPts val="624"/>
              </a:spcBef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Join a study group.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indent="-34290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Talk to students who have previously taken the course.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5831150" y="1753800"/>
            <a:ext cx="3095100" cy="33237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3000" dirty="0">
                <a:solidFill>
                  <a:schemeClr val="bg2"/>
                </a:solidFill>
              </a:rPr>
              <a:t>There are several ways to prepare for taking a test. Here are some examples:</a:t>
            </a:r>
            <a:endParaRPr sz="30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4" name="Google Shape;114;p18" descr="Students studying in a library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725" y="1169175"/>
            <a:ext cx="5407300" cy="3881684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00" cy="1039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1" name="Google Shape;121;p19" descr="Preparing_for_Tests.mov&#10;&#10;A student discussing tests.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355309"/>
            <a:ext cx="9144000" cy="68580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2B7025-EFF9-4BDF-B5F3-0121DFF90782}"/>
              </a:ext>
            </a:extLst>
          </p:cNvPr>
          <p:cNvSpPr txBox="1"/>
          <p:nvPr/>
        </p:nvSpPr>
        <p:spPr>
          <a:xfrm>
            <a:off x="768096" y="6502711"/>
            <a:ext cx="7613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http://drive.google.com/file/d/1JuIoSZVKT6EUqHqD-h9lO34-oSwtrgoW/view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45720" y="-48491"/>
            <a:ext cx="9052500" cy="10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</a:rPr>
              <a:t>Math and Science Exams</a:t>
            </a:r>
            <a:endParaRPr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249600" y="883488"/>
            <a:ext cx="8644800" cy="17346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3000" dirty="0">
                <a:solidFill>
                  <a:schemeClr val="bg2"/>
                </a:solidFill>
              </a:rPr>
              <a:t>Math and science exams often require additional—and sometimes different—preparation techniques:</a:t>
            </a:r>
            <a:endParaRPr sz="30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" name="Google Shape;128;p20"/>
          <p:cNvSpPr/>
          <p:nvPr/>
        </p:nvSpPr>
        <p:spPr>
          <a:xfrm>
            <a:off x="3018975" y="2000550"/>
            <a:ext cx="5043600" cy="4814100"/>
          </a:xfrm>
          <a:prstGeom prst="ellipse">
            <a:avLst/>
          </a:prstGeom>
          <a:solidFill>
            <a:srgbClr val="FF911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body" idx="1"/>
          </p:nvPr>
        </p:nvSpPr>
        <p:spPr>
          <a:xfrm>
            <a:off x="3345550" y="2446750"/>
            <a:ext cx="4426800" cy="43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sym typeface="Arial"/>
              </a:rPr>
              <a:t>Do your homework regularly.</a:t>
            </a:r>
            <a:endParaRPr dirty="0">
              <a:solidFill>
                <a:schemeClr val="bg2"/>
              </a:solidFill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sym typeface="Arial"/>
              </a:rPr>
              <a:t>Attend each class, always be on time, and stay for the entire class.</a:t>
            </a:r>
            <a:endParaRPr dirty="0">
              <a:solidFill>
                <a:schemeClr val="bg2"/>
              </a:solidFill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sym typeface="Arial"/>
              </a:rPr>
              <a:t>Keep a list of definitions or important formulas and put them on flash cards.</a:t>
            </a:r>
            <a:endParaRPr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60" cy="1039091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b="1" i="0" u="none" strike="noStrike" cap="none">
                <a:solidFill>
                  <a:srgbClr val="000000"/>
                </a:solidFill>
              </a:rPr>
              <a:t>Prepare Physically</a:t>
            </a:r>
            <a:endParaRPr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5250550" y="3642225"/>
            <a:ext cx="3848100" cy="3140700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sym typeface="Arial"/>
              </a:rPr>
              <a:t>Maintain your regular sleep routine.</a:t>
            </a:r>
            <a:endParaRPr dirty="0">
              <a:solidFill>
                <a:schemeClr val="bg2"/>
              </a:solidFill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sym typeface="Arial"/>
              </a:rPr>
              <a:t>Follow your regular exercise program.</a:t>
            </a:r>
            <a:endParaRPr dirty="0">
              <a:solidFill>
                <a:schemeClr val="bg2"/>
              </a:solidFill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1600"/>
              </a:spcAft>
              <a:buClr>
                <a:schemeClr val="bg2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Eat right.</a:t>
            </a:r>
            <a:endParaRPr sz="24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484650" y="1227925"/>
            <a:ext cx="4450200" cy="1505700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2600" dirty="0">
                <a:solidFill>
                  <a:schemeClr val="bg2"/>
                </a:solidFill>
              </a:rPr>
              <a:t>Keeping your body healthy is a key part of preparing for tests. To do this:</a:t>
            </a:r>
            <a:endParaRPr sz="2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45725" y="27701"/>
            <a:ext cx="9052500" cy="958800"/>
          </a:xfrm>
          <a:prstGeom prst="rect">
            <a:avLst/>
          </a:prstGeom>
          <a:solidFill>
            <a:srgbClr val="FF9115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0000"/>
                </a:solidFill>
              </a:rPr>
              <a:t>Prepare Emotionally</a:t>
            </a:r>
            <a:endParaRPr sz="36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144" name="Google Shape;144;p22"/>
          <p:cNvSpPr txBox="1">
            <a:spLocks noGrp="1"/>
          </p:cNvSpPr>
          <p:nvPr>
            <p:ph type="body" idx="1"/>
          </p:nvPr>
        </p:nvSpPr>
        <p:spPr>
          <a:xfrm>
            <a:off x="-457200" y="4415500"/>
            <a:ext cx="3825900" cy="24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Know the material.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Practice relaxing.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57200" algn="l" rtl="0">
              <a:spcBef>
                <a:spcPts val="624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positive self-talk.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3220075" y="5251900"/>
            <a:ext cx="5802300" cy="15156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24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chemeClr val="bg2"/>
                </a:solidFill>
              </a:rPr>
              <a:t>How often have you crammed in a last-minute review of notes before a test?</a:t>
            </a:r>
            <a:endParaRPr sz="2600" dirty="0">
              <a:solidFill>
                <a:schemeClr val="bg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" name="Google Shape;146;p22"/>
          <p:cNvSpPr txBox="1"/>
          <p:nvPr/>
        </p:nvSpPr>
        <p:spPr>
          <a:xfrm>
            <a:off x="128350" y="1333600"/>
            <a:ext cx="2962200" cy="30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r>
              <a:rPr lang="en-US" sz="2600"/>
              <a:t>Your attitude and emotions are also important to test preparation. To prepare emotionally:</a:t>
            </a:r>
            <a:endParaRPr sz="2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" name="Google Shape;147;p22" descr="A student sitting under a tree with wearing headphones.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6750" y="1105000"/>
            <a:ext cx="5908951" cy="410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>
            <a:spLocks noGrp="1"/>
          </p:cNvSpPr>
          <p:nvPr>
            <p:ph type="title"/>
          </p:nvPr>
        </p:nvSpPr>
        <p:spPr>
          <a:xfrm>
            <a:off x="423100" y="190975"/>
            <a:ext cx="3489000" cy="1326900"/>
          </a:xfrm>
          <a:prstGeom prst="rect">
            <a:avLst/>
          </a:prstGeom>
          <a:solidFill>
            <a:srgbClr val="39CC3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Tips for Test Taking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4" name="Google Shape;154;p23"/>
          <p:cNvSpPr txBox="1">
            <a:spLocks noGrp="1"/>
          </p:cNvSpPr>
          <p:nvPr>
            <p:ph type="body" idx="1"/>
          </p:nvPr>
        </p:nvSpPr>
        <p:spPr>
          <a:xfrm>
            <a:off x="264875" y="1971525"/>
            <a:ext cx="4125600" cy="44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61962" marR="0" lvl="0" indent="-461962" algn="l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Answer the easy questions first.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2" marR="0" lvl="0" indent="-461962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latin typeface="Arial"/>
                <a:ea typeface="Arial"/>
                <a:cs typeface="Arial"/>
                <a:sym typeface="Arial"/>
              </a:rPr>
              <a:t>Try to answer each question, even if its a partial answer.</a:t>
            </a: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61963" marR="0" lvl="0" indent="-461963" algn="l" rtl="0">
              <a:spcBef>
                <a:spcPts val="624"/>
              </a:spcBef>
              <a:spcAft>
                <a:spcPts val="0"/>
              </a:spcAft>
              <a:buClr>
                <a:schemeClr val="bg2"/>
              </a:buClr>
              <a:buSzPts val="2600"/>
              <a:buFont typeface="Arial"/>
              <a:buChar char="•"/>
            </a:pPr>
            <a:r>
              <a:rPr lang="en-US" sz="2600" b="0" i="0" u="none" strike="noStrike" cap="none" dirty="0">
                <a:solidFill>
                  <a:schemeClr val="bg2"/>
                </a:solidFill>
                <a:sym typeface="Arial"/>
              </a:rPr>
              <a:t>If you finish early, don’t leave immediately. Check your work for errors.</a:t>
            </a:r>
            <a:endParaRPr dirty="0">
              <a:solidFill>
                <a:schemeClr val="bg2"/>
              </a:solidFill>
            </a:endParaRPr>
          </a:p>
          <a:p>
            <a:pPr marL="0" marR="0" lvl="0" indent="0" algn="l" rtl="0"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624"/>
              </a:spcBef>
              <a:spcAft>
                <a:spcPts val="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624"/>
              </a:spcBef>
              <a:spcAft>
                <a:spcPts val="1600"/>
              </a:spcAft>
              <a:buClr>
                <a:srgbClr val="424456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chemeClr val="bg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23" descr="An example of a multiple choice question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2132" y="0"/>
            <a:ext cx="5384269" cy="3276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23"/>
          <p:cNvGrpSpPr/>
          <p:nvPr/>
        </p:nvGrpSpPr>
        <p:grpSpPr>
          <a:xfrm>
            <a:off x="5206975" y="3574125"/>
            <a:ext cx="2975400" cy="2775900"/>
            <a:chOff x="5751275" y="3429000"/>
            <a:chExt cx="2975400" cy="2775900"/>
          </a:xfrm>
        </p:grpSpPr>
        <p:sp>
          <p:nvSpPr>
            <p:cNvPr id="157" name="Google Shape;157;p23"/>
            <p:cNvSpPr/>
            <p:nvPr/>
          </p:nvSpPr>
          <p:spPr>
            <a:xfrm>
              <a:off x="5751275" y="3429000"/>
              <a:ext cx="2975400" cy="2775900"/>
            </a:xfrm>
            <a:prstGeom prst="wedgeEllipseCallout">
              <a:avLst>
                <a:gd name="adj1" fmla="val -20833"/>
                <a:gd name="adj2" fmla="val 62500"/>
              </a:avLst>
            </a:prstGeom>
            <a:solidFill>
              <a:srgbClr val="39CC33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3"/>
            <p:cNvSpPr txBox="1"/>
            <p:nvPr/>
          </p:nvSpPr>
          <p:spPr>
            <a:xfrm>
              <a:off x="5751275" y="3894675"/>
              <a:ext cx="2884500" cy="217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624"/>
                </a:spcBef>
                <a:spcAft>
                  <a:spcPts val="0"/>
                </a:spcAft>
                <a:buClr>
                  <a:srgbClr val="424456"/>
                </a:buClr>
                <a:buSzPts val="2600"/>
                <a:buFont typeface="Arial"/>
                <a:buNone/>
              </a:pPr>
              <a:r>
                <a:rPr lang="en-US" sz="2600" dirty="0">
                  <a:solidFill>
                    <a:schemeClr val="bg2"/>
                  </a:solidFill>
                </a:rPr>
                <a:t>Can you think of any other test-taking tips?</a:t>
              </a:r>
              <a:endParaRPr sz="2600" dirty="0">
                <a:solidFill>
                  <a:schemeClr val="bg2"/>
                </a:solidFill>
              </a:endParaRPr>
            </a:p>
            <a:p>
              <a:pPr marL="0" lvl="0" indent="0" algn="l" rtl="0">
                <a:spcBef>
                  <a:spcPts val="160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9" name="Google Shape;159;p23"/>
          <p:cNvSpPr txBox="1"/>
          <p:nvPr/>
        </p:nvSpPr>
        <p:spPr>
          <a:xfrm>
            <a:off x="-1324425" y="4729250"/>
            <a:ext cx="73443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45720" y="27709"/>
            <a:ext cx="9052500" cy="1039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6" name="Google Shape;166;p24" descr="Test_Taking_Advice.mov&#10;&#10;Students giving advice about test taking.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444139"/>
            <a:ext cx="9144000" cy="685800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6021BF-7AA3-4857-A057-B5A102F3EE56}"/>
              </a:ext>
            </a:extLst>
          </p:cNvPr>
          <p:cNvSpPr txBox="1"/>
          <p:nvPr/>
        </p:nvSpPr>
        <p:spPr>
          <a:xfrm>
            <a:off x="815122" y="6439992"/>
            <a:ext cx="73726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http://drive.google.com/file/d/128KSDerc5I0_VaWLjittcXpbrR2NRD7N/view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2286</Words>
  <Application>Microsoft Office PowerPoint</Application>
  <PresentationFormat>On-screen Show (4:3)</PresentationFormat>
  <Paragraphs>236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Lato</vt:lpstr>
      <vt:lpstr>Courier New</vt:lpstr>
      <vt:lpstr>Arial</vt:lpstr>
      <vt:lpstr>Calibri</vt:lpstr>
      <vt:lpstr>Raleway</vt:lpstr>
      <vt:lpstr>Verdana</vt:lpstr>
      <vt:lpstr>Noto Sans Symbols</vt:lpstr>
      <vt:lpstr>Swiss</vt:lpstr>
      <vt:lpstr>Chapter 8 Taking Tests Successfully</vt:lpstr>
      <vt:lpstr>Assess Your Strengths and Set Goals</vt:lpstr>
      <vt:lpstr>Getting Ready…</vt:lpstr>
      <vt:lpstr>PowerPoint Presentation</vt:lpstr>
      <vt:lpstr>Math and Science Exams</vt:lpstr>
      <vt:lpstr>Prepare Physically</vt:lpstr>
      <vt:lpstr>Prepare Emotionally</vt:lpstr>
      <vt:lpstr>Tips for Test Taking</vt:lpstr>
      <vt:lpstr>PowerPoint Presentation</vt:lpstr>
      <vt:lpstr>Types of Tests</vt:lpstr>
      <vt:lpstr>Tech Tip: Conquer Online Tests</vt:lpstr>
      <vt:lpstr>Types of Questions</vt:lpstr>
      <vt:lpstr>Essay Questions</vt:lpstr>
      <vt:lpstr>Multiple-Choice Questions</vt:lpstr>
      <vt:lpstr>Fill-in-the-Blank Questions</vt:lpstr>
      <vt:lpstr>True/False Questions</vt:lpstr>
      <vt:lpstr>Matching Questions</vt:lpstr>
      <vt:lpstr>Test Anxiety</vt:lpstr>
      <vt:lpstr>Where to go for help…</vt:lpstr>
      <vt:lpstr>Symptoms of Test Anxiety</vt:lpstr>
      <vt:lpstr>Types of Test Anxiety</vt:lpstr>
      <vt:lpstr>Strategies for Dealing with Test Anxiety</vt:lpstr>
      <vt:lpstr>Getting the Test Back</vt:lpstr>
      <vt:lpstr>Cheating</vt:lpstr>
      <vt:lpstr>Prohibited Activities</vt:lpstr>
      <vt:lpstr>Why Students Cheat</vt:lpstr>
      <vt:lpstr>The Consequences of Cheating</vt:lpstr>
      <vt:lpstr>Make Good Choices</vt:lpstr>
      <vt:lpstr>Reflection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8 Taking Tests Successfully</dc:title>
  <dc:creator>Allen Cooper</dc:creator>
  <cp:lastModifiedBy>Allen Cooper</cp:lastModifiedBy>
  <cp:revision>6</cp:revision>
  <dcterms:modified xsi:type="dcterms:W3CDTF">2020-08-12T21:31:57Z</dcterms:modified>
</cp:coreProperties>
</file>